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Bebas Neue"/>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ebasNeue-regular.fntdata"/><Relationship Id="rId10"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8891cf777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8891cf777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yourselves as student ambassadors known as Gryphon Guides</a:t>
            </a:r>
            <a:endParaRPr/>
          </a:p>
          <a:p>
            <a:pPr indent="0" lvl="0" marL="0" rtl="0" algn="l">
              <a:spcBef>
                <a:spcPts val="0"/>
              </a:spcBef>
              <a:spcAft>
                <a:spcPts val="0"/>
              </a:spcAft>
              <a:buNone/>
            </a:pPr>
            <a:r>
              <a:rPr lang="en"/>
              <a:t>Include name, grade, and mention you attended the school we are presenting at if thats the case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891cf777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891cf777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a connection between our school and its location is a great way to get things started. I like to ask the 8th </a:t>
            </a:r>
            <a:r>
              <a:rPr lang="en"/>
              <a:t>graders are familiar with the sunsphere, and go from there.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other great things to mention when reviewing the first slide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891cf777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891cf777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Sports</a:t>
            </a:r>
            <a:endParaRPr/>
          </a:p>
          <a:p>
            <a:pPr indent="0" lvl="0" marL="0" rtl="0" algn="l">
              <a:spcBef>
                <a:spcPts val="0"/>
              </a:spcBef>
              <a:spcAft>
                <a:spcPts val="0"/>
              </a:spcAft>
              <a:buNone/>
            </a:pPr>
            <a:r>
              <a:rPr lang="en"/>
              <a:t>Clubs/Genius Hour</a:t>
            </a:r>
            <a:endParaRPr/>
          </a:p>
          <a:p>
            <a:pPr indent="0" lvl="0" marL="0" rtl="0" algn="l">
              <a:spcBef>
                <a:spcPts val="0"/>
              </a:spcBef>
              <a:spcAft>
                <a:spcPts val="0"/>
              </a:spcAft>
              <a:buNone/>
            </a:pPr>
            <a:r>
              <a:rPr lang="en"/>
              <a:t>Field Trips </a:t>
            </a:r>
            <a:endParaRPr/>
          </a:p>
          <a:p>
            <a:pPr indent="0" lvl="0" marL="0" rtl="0" algn="l">
              <a:spcBef>
                <a:spcPts val="0"/>
              </a:spcBef>
              <a:spcAft>
                <a:spcPts val="0"/>
              </a:spcAft>
              <a:buNone/>
            </a:pPr>
            <a:r>
              <a:rPr lang="en"/>
              <a:t>Dances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891cf7771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891cf777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Information about the school of Computational Science &amp; Cybersecurity School: </a:t>
            </a:r>
            <a:r>
              <a:rPr lang="en" sz="1200">
                <a:solidFill>
                  <a:schemeClr val="dk1"/>
                </a:solidFill>
              </a:rPr>
              <a:t>This school prepares students for the research rigor in the area of Computer Science, Mathematics, Coding, and Cybersecurity, and other academic majors in colleges. This is an ideal track for students interested in Computer Science, Coding, Cybersecurity, and Mathematics.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Information about the school of Physics, Mechanics, &amp; Engineering:</a:t>
            </a:r>
            <a:r>
              <a:rPr lang="en" sz="1200">
                <a:solidFill>
                  <a:schemeClr val="dk1"/>
                </a:solidFill>
              </a:rPr>
              <a:t>This school prepares students for the research rigor in the area of Engineering, Physics, Astronomy, Mechanical Structures, Robotics, as well as Chemical, Biological, and Civil Engineering and other academic majors in colleges. This is an ideal track for students interested in all sorts of physics, engineering, and astronomy fields.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Advanced Inquiry and Research prepares students for the research rigor of Environmental Science, Chemistry, Biology, Pre-Med, Pre-Law, Historical and Political analysis, and other academic majors in colleges. This is an ideal track for students interested in Life Sciences, Medicine, and Research in Humanities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Design Thinking prepares students for the research rigor of Architecture, Graphic Design, Animation, and other academic majors in colleges. This is an ideal track for students interested in Architecture, Design, and Computer Graphics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543c395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543c395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other great things to mention when reviewing the first slide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Splash Background">
  <p:cSld name="CUSTOM">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112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6.jpg"/><Relationship Id="rId9" Type="http://schemas.openxmlformats.org/officeDocument/2006/relationships/image" Target="../media/image3.jpg"/><Relationship Id="rId5" Type="http://schemas.openxmlformats.org/officeDocument/2006/relationships/image" Target="../media/image11.jpg"/><Relationship Id="rId6" Type="http://schemas.openxmlformats.org/officeDocument/2006/relationships/image" Target="../media/image6.jpg"/><Relationship Id="rId7" Type="http://schemas.openxmlformats.org/officeDocument/2006/relationships/image" Target="../media/image8.png"/><Relationship Id="rId8"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4"/>
          <p:cNvPicPr preferRelativeResize="0"/>
          <p:nvPr/>
        </p:nvPicPr>
        <p:blipFill>
          <a:blip r:embed="rId3">
            <a:alphaModFix/>
          </a:blip>
          <a:stretch>
            <a:fillRect/>
          </a:stretch>
        </p:blipFill>
        <p:spPr>
          <a:xfrm>
            <a:off x="30088" y="443175"/>
            <a:ext cx="9083775" cy="3027925"/>
          </a:xfrm>
          <a:prstGeom prst="rect">
            <a:avLst/>
          </a:prstGeom>
          <a:noFill/>
          <a:ln>
            <a:noFill/>
          </a:ln>
        </p:spPr>
      </p:pic>
      <p:sp>
        <p:nvSpPr>
          <p:cNvPr id="56" name="Google Shape;56;p14"/>
          <p:cNvSpPr txBox="1"/>
          <p:nvPr/>
        </p:nvSpPr>
        <p:spPr>
          <a:xfrm>
            <a:off x="170088" y="3531200"/>
            <a:ext cx="8803800" cy="3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chemeClr val="lt1"/>
                </a:solidFill>
                <a:latin typeface="Bebas Neue"/>
                <a:ea typeface="Bebas Neue"/>
                <a:cs typeface="Bebas Neue"/>
                <a:sym typeface="Bebas Neue"/>
              </a:rPr>
              <a:t>The standard for academic excellence, innovation, and research </a:t>
            </a:r>
            <a:endParaRPr sz="3100">
              <a:solidFill>
                <a:schemeClr val="lt1"/>
              </a:solidFill>
              <a:latin typeface="Bebas Neue"/>
              <a:ea typeface="Bebas Neue"/>
              <a:cs typeface="Bebas Neue"/>
              <a:sym typeface="Bebas Neue"/>
            </a:endParaRPr>
          </a:p>
        </p:txBody>
      </p:sp>
      <p:sp>
        <p:nvSpPr>
          <p:cNvPr id="57" name="Google Shape;57;p14"/>
          <p:cNvSpPr txBox="1"/>
          <p:nvPr/>
        </p:nvSpPr>
        <p:spPr>
          <a:xfrm>
            <a:off x="2580302" y="4392725"/>
            <a:ext cx="455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800 </a:t>
            </a:r>
            <a:r>
              <a:rPr lang="en" sz="1800">
                <a:solidFill>
                  <a:schemeClr val="lt1"/>
                </a:solidFill>
              </a:rPr>
              <a:t>World's</a:t>
            </a:r>
            <a:r>
              <a:rPr lang="en" sz="1800">
                <a:solidFill>
                  <a:schemeClr val="lt1"/>
                </a:solidFill>
              </a:rPr>
              <a:t> Fair Park, Knoxville, TN 37902</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5"/>
          <p:cNvSpPr txBox="1"/>
          <p:nvPr/>
        </p:nvSpPr>
        <p:spPr>
          <a:xfrm>
            <a:off x="5021888" y="1710325"/>
            <a:ext cx="3999000" cy="2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100">
                <a:solidFill>
                  <a:schemeClr val="lt1"/>
                </a:solidFill>
                <a:latin typeface="Bebas Neue"/>
                <a:ea typeface="Bebas Neue"/>
                <a:cs typeface="Bebas Neue"/>
                <a:sym typeface="Bebas Neue"/>
              </a:rPr>
              <a:t>#1  ranked high school in east tennessee</a:t>
            </a:r>
            <a:endParaRPr sz="3100">
              <a:solidFill>
                <a:schemeClr val="lt1"/>
              </a:solidFill>
              <a:latin typeface="Bebas Neue"/>
              <a:ea typeface="Bebas Neue"/>
              <a:cs typeface="Bebas Neue"/>
              <a:sym typeface="Bebas Neue"/>
            </a:endParaRPr>
          </a:p>
          <a:p>
            <a:pPr indent="0" lvl="0" marL="914400" rtl="0" algn="l">
              <a:lnSpc>
                <a:spcPct val="100000"/>
              </a:lnSpc>
              <a:spcBef>
                <a:spcPts val="0"/>
              </a:spcBef>
              <a:spcAft>
                <a:spcPts val="0"/>
              </a:spcAft>
              <a:buNone/>
            </a:pPr>
            <a:r>
              <a:t/>
            </a:r>
            <a:endParaRPr sz="3700">
              <a:solidFill>
                <a:schemeClr val="lt1"/>
              </a:solidFill>
              <a:latin typeface="Bebas Neue"/>
              <a:ea typeface="Bebas Neue"/>
              <a:cs typeface="Bebas Neue"/>
              <a:sym typeface="Bebas Neue"/>
            </a:endParaRPr>
          </a:p>
        </p:txBody>
      </p:sp>
      <p:pic>
        <p:nvPicPr>
          <p:cNvPr id="63" name="Google Shape;63;p15"/>
          <p:cNvPicPr preferRelativeResize="0"/>
          <p:nvPr/>
        </p:nvPicPr>
        <p:blipFill rotWithShape="1">
          <a:blip r:embed="rId3">
            <a:alphaModFix/>
          </a:blip>
          <a:srcRect b="0" l="9156" r="0" t="0"/>
          <a:stretch/>
        </p:blipFill>
        <p:spPr>
          <a:xfrm>
            <a:off x="0" y="0"/>
            <a:ext cx="3296675" cy="5143501"/>
          </a:xfrm>
          <a:prstGeom prst="rect">
            <a:avLst/>
          </a:prstGeom>
          <a:noFill/>
          <a:ln>
            <a:noFill/>
          </a:ln>
        </p:spPr>
      </p:pic>
      <p:pic>
        <p:nvPicPr>
          <p:cNvPr id="64" name="Google Shape;64;p15"/>
          <p:cNvPicPr preferRelativeResize="0"/>
          <p:nvPr/>
        </p:nvPicPr>
        <p:blipFill>
          <a:blip r:embed="rId4">
            <a:alphaModFix/>
          </a:blip>
          <a:stretch>
            <a:fillRect/>
          </a:stretch>
        </p:blipFill>
        <p:spPr>
          <a:xfrm>
            <a:off x="3499778" y="1710325"/>
            <a:ext cx="1416950" cy="1272735"/>
          </a:xfrm>
          <a:prstGeom prst="rect">
            <a:avLst/>
          </a:prstGeom>
          <a:noFill/>
          <a:ln>
            <a:noFill/>
          </a:ln>
        </p:spPr>
      </p:pic>
      <p:sp>
        <p:nvSpPr>
          <p:cNvPr id="65" name="Google Shape;65;p15"/>
          <p:cNvSpPr txBox="1"/>
          <p:nvPr/>
        </p:nvSpPr>
        <p:spPr>
          <a:xfrm>
            <a:off x="5013425" y="3094275"/>
            <a:ext cx="3999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Bebas Neue"/>
                <a:ea typeface="Bebas Neue"/>
                <a:cs typeface="Bebas Neue"/>
                <a:sym typeface="Bebas Neue"/>
              </a:rPr>
              <a:t>Largest offering of Advanced Placement &amp; Dual Enrollment Courses in Knox County</a:t>
            </a:r>
            <a:endParaRPr sz="1800">
              <a:solidFill>
                <a:schemeClr val="lt1"/>
              </a:solidFill>
              <a:latin typeface="Bebas Neue"/>
              <a:ea typeface="Bebas Neue"/>
              <a:cs typeface="Bebas Neue"/>
              <a:sym typeface="Bebas Neue"/>
            </a:endParaRPr>
          </a:p>
          <a:p>
            <a:pPr indent="0" lvl="0" marL="0" rtl="0" algn="l">
              <a:spcBef>
                <a:spcPts val="0"/>
              </a:spcBef>
              <a:spcAft>
                <a:spcPts val="0"/>
              </a:spcAft>
              <a:buNone/>
            </a:pPr>
            <a:r>
              <a:t/>
            </a:r>
            <a:endParaRPr sz="18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800">
                <a:solidFill>
                  <a:schemeClr val="lt1"/>
                </a:solidFill>
                <a:latin typeface="Bebas Neue"/>
                <a:ea typeface="Bebas Neue"/>
                <a:cs typeface="Bebas Neue"/>
                <a:sym typeface="Bebas Neue"/>
              </a:rPr>
              <a:t>Unique partnership with the university of tennessee for dual enrollment offerings, campus use, and research opportunities</a:t>
            </a:r>
            <a:endParaRPr sz="1800">
              <a:solidFill>
                <a:schemeClr val="lt1"/>
              </a:solidFill>
              <a:latin typeface="Bebas Neue"/>
              <a:ea typeface="Bebas Neue"/>
              <a:cs typeface="Bebas Neue"/>
              <a:sym typeface="Bebas Neue"/>
            </a:endParaRPr>
          </a:p>
        </p:txBody>
      </p:sp>
      <p:pic>
        <p:nvPicPr>
          <p:cNvPr id="66" name="Google Shape;66;p15"/>
          <p:cNvPicPr preferRelativeResize="0"/>
          <p:nvPr/>
        </p:nvPicPr>
        <p:blipFill rotWithShape="1">
          <a:blip r:embed="rId5">
            <a:alphaModFix/>
          </a:blip>
          <a:srcRect b="19276" l="0" r="0" t="8500"/>
          <a:stretch/>
        </p:blipFill>
        <p:spPr>
          <a:xfrm>
            <a:off x="3461138" y="3197324"/>
            <a:ext cx="1360975" cy="552410"/>
          </a:xfrm>
          <a:prstGeom prst="rect">
            <a:avLst/>
          </a:prstGeom>
          <a:noFill/>
          <a:ln>
            <a:noFill/>
          </a:ln>
        </p:spPr>
      </p:pic>
      <p:pic>
        <p:nvPicPr>
          <p:cNvPr id="67" name="Google Shape;67;p15"/>
          <p:cNvPicPr preferRelativeResize="0"/>
          <p:nvPr/>
        </p:nvPicPr>
        <p:blipFill>
          <a:blip r:embed="rId6">
            <a:alphaModFix/>
          </a:blip>
          <a:stretch>
            <a:fillRect/>
          </a:stretch>
        </p:blipFill>
        <p:spPr>
          <a:xfrm>
            <a:off x="3616675" y="4011050"/>
            <a:ext cx="930324" cy="930324"/>
          </a:xfrm>
          <a:prstGeom prst="rect">
            <a:avLst/>
          </a:prstGeom>
          <a:noFill/>
          <a:ln>
            <a:noFill/>
          </a:ln>
        </p:spPr>
      </p:pic>
      <p:sp>
        <p:nvSpPr>
          <p:cNvPr id="68" name="Google Shape;68;p15"/>
          <p:cNvSpPr txBox="1"/>
          <p:nvPr/>
        </p:nvSpPr>
        <p:spPr>
          <a:xfrm>
            <a:off x="3546675" y="100275"/>
            <a:ext cx="54273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Bebas Neue"/>
                <a:ea typeface="Bebas Neue"/>
                <a:cs typeface="Bebas Neue"/>
                <a:sym typeface="Bebas Neue"/>
              </a:rPr>
              <a:t>600 students</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300">
                <a:solidFill>
                  <a:schemeClr val="lt1"/>
                </a:solidFill>
                <a:latin typeface="Bebas Neue"/>
                <a:ea typeface="Bebas Neue"/>
                <a:cs typeface="Bebas Neue"/>
                <a:sym typeface="Bebas Neue"/>
              </a:rPr>
              <a:t>51% Male students and 49% female students</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300">
                <a:solidFill>
                  <a:schemeClr val="lt1"/>
                </a:solidFill>
                <a:latin typeface="Bebas Neue"/>
                <a:ea typeface="Bebas Neue"/>
                <a:cs typeface="Bebas Neue"/>
                <a:sym typeface="Bebas Neue"/>
              </a:rPr>
              <a:t>Diverse and high performing student body</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300">
                <a:solidFill>
                  <a:schemeClr val="lt1"/>
                </a:solidFill>
                <a:latin typeface="Bebas Neue"/>
                <a:ea typeface="Bebas Neue"/>
                <a:cs typeface="Bebas Neue"/>
                <a:sym typeface="Bebas Neue"/>
              </a:rPr>
              <a:t>Unique opportunities in science, computer science, &amp; engineering</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300">
                <a:solidFill>
                  <a:schemeClr val="lt1"/>
                </a:solidFill>
                <a:latin typeface="Bebas Neue"/>
                <a:ea typeface="Bebas Neue"/>
                <a:cs typeface="Bebas Neue"/>
                <a:sym typeface="Bebas Neue"/>
              </a:rPr>
              <a:t>CULTURE OF LEARNING AND EXCELLENCE</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300">
                <a:solidFill>
                  <a:schemeClr val="lt1"/>
                </a:solidFill>
                <a:latin typeface="Bebas Neue"/>
                <a:ea typeface="Bebas Neue"/>
                <a:cs typeface="Bebas Neue"/>
                <a:sym typeface="Bebas Neue"/>
              </a:rPr>
              <a:t>CHALLENGING COURSES WITH FOCUS ON COLLEGE &amp; CAREER PREPARATION IN STEM FIELDS</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i="1" lang="en" sz="1300">
                <a:solidFill>
                  <a:schemeClr val="lt1"/>
                </a:solidFill>
                <a:latin typeface="Bebas Neue"/>
                <a:ea typeface="Bebas Neue"/>
                <a:cs typeface="Bebas Neue"/>
                <a:sym typeface="Bebas Neue"/>
              </a:rPr>
              <a:t>9:30 AM - 4:30 PM School day</a:t>
            </a:r>
            <a:endParaRPr i="1" sz="1300">
              <a:solidFill>
                <a:schemeClr val="lt1"/>
              </a:solidFill>
              <a:latin typeface="Bebas Neue"/>
              <a:ea typeface="Bebas Neue"/>
              <a:cs typeface="Bebas Neue"/>
              <a:sym typeface="Bebas Neue"/>
            </a:endParaRPr>
          </a:p>
          <a:p>
            <a:pPr indent="0" lvl="0" marL="0" rtl="0" algn="l">
              <a:spcBef>
                <a:spcPts val="0"/>
              </a:spcBef>
              <a:spcAft>
                <a:spcPts val="0"/>
              </a:spcAft>
              <a:buNone/>
            </a:pPr>
            <a:r>
              <a:t/>
            </a:r>
            <a:endParaRPr sz="1500">
              <a:solidFill>
                <a:schemeClr val="lt1"/>
              </a:solidFill>
              <a:latin typeface="Bebas Neue"/>
              <a:ea typeface="Bebas Neue"/>
              <a:cs typeface="Bebas Neue"/>
              <a:sym typeface="Bebas Neue"/>
            </a:endParaRPr>
          </a:p>
        </p:txBody>
      </p:sp>
      <p:pic>
        <p:nvPicPr>
          <p:cNvPr id="69" name="Google Shape;69;p15"/>
          <p:cNvPicPr preferRelativeResize="0"/>
          <p:nvPr/>
        </p:nvPicPr>
        <p:blipFill>
          <a:blip r:embed="rId7">
            <a:alphaModFix/>
          </a:blip>
          <a:stretch>
            <a:fillRect/>
          </a:stretch>
        </p:blipFill>
        <p:spPr>
          <a:xfrm>
            <a:off x="47376" y="0"/>
            <a:ext cx="1416950" cy="1677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nvSpPr>
        <p:spPr>
          <a:xfrm>
            <a:off x="-600" y="3538675"/>
            <a:ext cx="181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5" name="Google Shape;75;p16"/>
          <p:cNvPicPr preferRelativeResize="0"/>
          <p:nvPr/>
        </p:nvPicPr>
        <p:blipFill rotWithShape="1">
          <a:blip r:embed="rId3">
            <a:alphaModFix/>
          </a:blip>
          <a:srcRect b="28460" l="0" r="0" t="4966"/>
          <a:stretch/>
        </p:blipFill>
        <p:spPr>
          <a:xfrm>
            <a:off x="2896225" y="-1"/>
            <a:ext cx="6116275" cy="1790574"/>
          </a:xfrm>
          <a:prstGeom prst="rect">
            <a:avLst/>
          </a:prstGeom>
          <a:noFill/>
          <a:ln>
            <a:noFill/>
          </a:ln>
        </p:spPr>
      </p:pic>
      <p:sp>
        <p:nvSpPr>
          <p:cNvPr id="76" name="Google Shape;76;p16"/>
          <p:cNvSpPr txBox="1"/>
          <p:nvPr/>
        </p:nvSpPr>
        <p:spPr>
          <a:xfrm>
            <a:off x="48775" y="2636950"/>
            <a:ext cx="28473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Bebas Neue"/>
                <a:ea typeface="Bebas Neue"/>
                <a:cs typeface="Bebas Neue"/>
                <a:sym typeface="Bebas Neue"/>
              </a:rPr>
              <a:t>TSSAA Sports including cross country, track, tennis, golf, bowling, as well as rowing, swimming &amp; diving &amp; Ultimate Frisbee</a:t>
            </a:r>
            <a:endParaRPr sz="1300">
              <a:solidFill>
                <a:schemeClr val="lt1"/>
              </a:solidFill>
              <a:latin typeface="Bebas Neue"/>
              <a:ea typeface="Bebas Neue"/>
              <a:cs typeface="Bebas Neue"/>
              <a:sym typeface="Bebas Neue"/>
            </a:endParaRPr>
          </a:p>
          <a:p>
            <a:pPr indent="0" lvl="0" marL="0" rtl="0" algn="l">
              <a:spcBef>
                <a:spcPts val="0"/>
              </a:spcBef>
              <a:spcAft>
                <a:spcPts val="0"/>
              </a:spcAft>
              <a:buNone/>
            </a:pPr>
            <a:r>
              <a:rPr lang="en">
                <a:solidFill>
                  <a:schemeClr val="lt1"/>
                </a:solidFill>
                <a:latin typeface="Bebas Neue"/>
                <a:ea typeface="Bebas Neue"/>
                <a:cs typeface="Bebas Neue"/>
                <a:sym typeface="Bebas Neue"/>
              </a:rPr>
              <a:t>Dozens of clubs and organizations</a:t>
            </a:r>
            <a:endParaRPr sz="1100">
              <a:solidFill>
                <a:schemeClr val="lt1"/>
              </a:solidFill>
              <a:latin typeface="Bebas Neue"/>
              <a:ea typeface="Bebas Neue"/>
              <a:cs typeface="Bebas Neue"/>
              <a:sym typeface="Bebas Neue"/>
            </a:endParaRPr>
          </a:p>
        </p:txBody>
      </p:sp>
      <p:pic>
        <p:nvPicPr>
          <p:cNvPr id="77" name="Google Shape;77;p16"/>
          <p:cNvPicPr preferRelativeResize="0"/>
          <p:nvPr/>
        </p:nvPicPr>
        <p:blipFill rotWithShape="1">
          <a:blip r:embed="rId4">
            <a:alphaModFix/>
          </a:blip>
          <a:srcRect b="11818" l="11473" r="0" t="19903"/>
          <a:stretch/>
        </p:blipFill>
        <p:spPr>
          <a:xfrm>
            <a:off x="2896225" y="1966726"/>
            <a:ext cx="2732772" cy="1414500"/>
          </a:xfrm>
          <a:prstGeom prst="rect">
            <a:avLst/>
          </a:prstGeom>
          <a:noFill/>
          <a:ln>
            <a:noFill/>
          </a:ln>
        </p:spPr>
      </p:pic>
      <p:pic>
        <p:nvPicPr>
          <p:cNvPr id="78" name="Google Shape;78;p16"/>
          <p:cNvPicPr preferRelativeResize="0"/>
          <p:nvPr/>
        </p:nvPicPr>
        <p:blipFill rotWithShape="1">
          <a:blip r:embed="rId5">
            <a:alphaModFix/>
          </a:blip>
          <a:srcRect b="0" l="0" r="0" t="16051"/>
          <a:stretch/>
        </p:blipFill>
        <p:spPr>
          <a:xfrm>
            <a:off x="5141450" y="3463988"/>
            <a:ext cx="1625842" cy="1604051"/>
          </a:xfrm>
          <a:prstGeom prst="rect">
            <a:avLst/>
          </a:prstGeom>
          <a:noFill/>
          <a:ln>
            <a:noFill/>
          </a:ln>
        </p:spPr>
      </p:pic>
      <p:pic>
        <p:nvPicPr>
          <p:cNvPr id="79" name="Google Shape;79;p16"/>
          <p:cNvPicPr preferRelativeResize="0"/>
          <p:nvPr/>
        </p:nvPicPr>
        <p:blipFill rotWithShape="1">
          <a:blip r:embed="rId6">
            <a:alphaModFix/>
          </a:blip>
          <a:srcRect b="27588" l="0" r="0" t="0"/>
          <a:stretch/>
        </p:blipFill>
        <p:spPr>
          <a:xfrm>
            <a:off x="7685175" y="1966724"/>
            <a:ext cx="1327324" cy="1459723"/>
          </a:xfrm>
          <a:prstGeom prst="rect">
            <a:avLst/>
          </a:prstGeom>
          <a:noFill/>
          <a:ln>
            <a:noFill/>
          </a:ln>
        </p:spPr>
      </p:pic>
      <p:pic>
        <p:nvPicPr>
          <p:cNvPr id="80" name="Google Shape;80;p16"/>
          <p:cNvPicPr preferRelativeResize="0"/>
          <p:nvPr/>
        </p:nvPicPr>
        <p:blipFill rotWithShape="1">
          <a:blip r:embed="rId7">
            <a:alphaModFix/>
          </a:blip>
          <a:srcRect b="13837" l="0" r="13837" t="0"/>
          <a:stretch/>
        </p:blipFill>
        <p:spPr>
          <a:xfrm>
            <a:off x="2896225" y="3426450"/>
            <a:ext cx="2138704" cy="1604050"/>
          </a:xfrm>
          <a:prstGeom prst="rect">
            <a:avLst/>
          </a:prstGeom>
          <a:noFill/>
          <a:ln>
            <a:noFill/>
          </a:ln>
        </p:spPr>
      </p:pic>
      <p:pic>
        <p:nvPicPr>
          <p:cNvPr id="81" name="Google Shape;81;p16"/>
          <p:cNvPicPr preferRelativeResize="0"/>
          <p:nvPr/>
        </p:nvPicPr>
        <p:blipFill>
          <a:blip r:embed="rId8">
            <a:alphaModFix/>
          </a:blip>
          <a:stretch>
            <a:fillRect/>
          </a:stretch>
        </p:blipFill>
        <p:spPr>
          <a:xfrm>
            <a:off x="5714090" y="1966725"/>
            <a:ext cx="1885973" cy="1414499"/>
          </a:xfrm>
          <a:prstGeom prst="rect">
            <a:avLst/>
          </a:prstGeom>
          <a:noFill/>
          <a:ln>
            <a:noFill/>
          </a:ln>
        </p:spPr>
      </p:pic>
      <p:pic>
        <p:nvPicPr>
          <p:cNvPr id="82" name="Google Shape;82;p16"/>
          <p:cNvPicPr preferRelativeResize="0"/>
          <p:nvPr/>
        </p:nvPicPr>
        <p:blipFill>
          <a:blip r:embed="rId9">
            <a:alphaModFix/>
          </a:blip>
          <a:stretch>
            <a:fillRect/>
          </a:stretch>
        </p:blipFill>
        <p:spPr>
          <a:xfrm>
            <a:off x="6873825" y="3464005"/>
            <a:ext cx="2138734" cy="1604051"/>
          </a:xfrm>
          <a:prstGeom prst="rect">
            <a:avLst/>
          </a:prstGeom>
          <a:noFill/>
          <a:ln>
            <a:noFill/>
          </a:ln>
        </p:spPr>
      </p:pic>
      <p:sp>
        <p:nvSpPr>
          <p:cNvPr id="83" name="Google Shape;83;p16"/>
          <p:cNvSpPr txBox="1"/>
          <p:nvPr/>
        </p:nvSpPr>
        <p:spPr>
          <a:xfrm>
            <a:off x="48775" y="1590250"/>
            <a:ext cx="2847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Bebas Neue"/>
                <a:ea typeface="Bebas Neue"/>
                <a:cs typeface="Bebas Neue"/>
                <a:sym typeface="Bebas Neue"/>
              </a:rPr>
              <a:t>THOUGH OUR FOCUS IS ON </a:t>
            </a:r>
            <a:r>
              <a:rPr lang="en">
                <a:solidFill>
                  <a:schemeClr val="lt1"/>
                </a:solidFill>
                <a:latin typeface="Bebas Neue"/>
                <a:ea typeface="Bebas Neue"/>
                <a:cs typeface="Bebas Neue"/>
                <a:sym typeface="Bebas Neue"/>
              </a:rPr>
              <a:t>PREPAREDNESS</a:t>
            </a:r>
            <a:r>
              <a:rPr lang="en">
                <a:solidFill>
                  <a:schemeClr val="lt1"/>
                </a:solidFill>
                <a:latin typeface="Bebas Neue"/>
                <a:ea typeface="Bebas Neue"/>
                <a:cs typeface="Bebas Neue"/>
                <a:sym typeface="Bebas Neue"/>
              </a:rPr>
              <a:t> FOR COLLEGE THROUGH ACADEMIC EXCELLENCE, WE BELIEVE IN A FUN AND WELL-ROUNDED EDUCATIONAL EXPERIENCE!</a:t>
            </a:r>
            <a:endParaRPr sz="1200">
              <a:solidFill>
                <a:schemeClr val="lt1"/>
              </a:solidFill>
              <a:latin typeface="Bebas Neue"/>
              <a:ea typeface="Bebas Neue"/>
              <a:cs typeface="Bebas Neue"/>
              <a:sym typeface="Bebas Neue"/>
            </a:endParaRPr>
          </a:p>
        </p:txBody>
      </p:sp>
      <p:pic>
        <p:nvPicPr>
          <p:cNvPr id="84" name="Google Shape;84;p16"/>
          <p:cNvPicPr preferRelativeResize="0"/>
          <p:nvPr/>
        </p:nvPicPr>
        <p:blipFill>
          <a:blip r:embed="rId10">
            <a:alphaModFix/>
          </a:blip>
          <a:stretch>
            <a:fillRect/>
          </a:stretch>
        </p:blipFill>
        <p:spPr>
          <a:xfrm>
            <a:off x="565364" y="0"/>
            <a:ext cx="1416950" cy="1677674"/>
          </a:xfrm>
          <a:prstGeom prst="rect">
            <a:avLst/>
          </a:prstGeom>
          <a:noFill/>
          <a:ln>
            <a:noFill/>
          </a:ln>
        </p:spPr>
      </p:pic>
      <p:pic>
        <p:nvPicPr>
          <p:cNvPr id="85" name="Google Shape;85;p16"/>
          <p:cNvPicPr preferRelativeResize="0"/>
          <p:nvPr/>
        </p:nvPicPr>
        <p:blipFill>
          <a:blip r:embed="rId11">
            <a:alphaModFix/>
          </a:blip>
          <a:stretch>
            <a:fillRect/>
          </a:stretch>
        </p:blipFill>
        <p:spPr>
          <a:xfrm>
            <a:off x="179687" y="3637450"/>
            <a:ext cx="1155523" cy="683250"/>
          </a:xfrm>
          <a:prstGeom prst="rect">
            <a:avLst/>
          </a:prstGeom>
          <a:noFill/>
          <a:ln>
            <a:noFill/>
          </a:ln>
        </p:spPr>
      </p:pic>
      <p:sp>
        <p:nvSpPr>
          <p:cNvPr id="86" name="Google Shape;86;p16"/>
          <p:cNvSpPr txBox="1"/>
          <p:nvPr/>
        </p:nvSpPr>
        <p:spPr>
          <a:xfrm>
            <a:off x="100850" y="4320700"/>
            <a:ext cx="2346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Bebas Neue"/>
                <a:ea typeface="Bebas Neue"/>
                <a:cs typeface="Bebas Neue"/>
                <a:sym typeface="Bebas Neue"/>
              </a:rPr>
              <a:t>Students have access to a brand new, $600,000 Maker space and </a:t>
            </a:r>
            <a:r>
              <a:rPr lang="en" sz="1200">
                <a:solidFill>
                  <a:schemeClr val="lt1"/>
                </a:solidFill>
                <a:latin typeface="Bebas Neue"/>
                <a:ea typeface="Bebas Neue"/>
                <a:cs typeface="Bebas Neue"/>
                <a:sym typeface="Bebas Neue"/>
              </a:rPr>
              <a:t>engineering</a:t>
            </a:r>
            <a:r>
              <a:rPr lang="en" sz="1200">
                <a:solidFill>
                  <a:schemeClr val="lt1"/>
                </a:solidFill>
                <a:latin typeface="Bebas Neue"/>
                <a:ea typeface="Bebas Neue"/>
                <a:cs typeface="Bebas Neue"/>
                <a:sym typeface="Bebas Neue"/>
              </a:rPr>
              <a:t> lab with state of the art equipment for all sorts of needs! </a:t>
            </a:r>
            <a:endParaRPr sz="1000">
              <a:solidFill>
                <a:schemeClr val="lt1"/>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rotWithShape="1">
          <a:blip r:embed="rId3">
            <a:alphaModFix/>
          </a:blip>
          <a:srcRect b="6864" l="3060" r="2759" t="14679"/>
          <a:stretch/>
        </p:blipFill>
        <p:spPr>
          <a:xfrm>
            <a:off x="2617700" y="497615"/>
            <a:ext cx="6446249" cy="4148261"/>
          </a:xfrm>
          <a:prstGeom prst="rect">
            <a:avLst/>
          </a:prstGeom>
          <a:noFill/>
          <a:ln>
            <a:noFill/>
          </a:ln>
        </p:spPr>
      </p:pic>
      <p:sp>
        <p:nvSpPr>
          <p:cNvPr id="92" name="Google Shape;92;p17"/>
          <p:cNvSpPr txBox="1"/>
          <p:nvPr/>
        </p:nvSpPr>
        <p:spPr>
          <a:xfrm>
            <a:off x="69500" y="1186500"/>
            <a:ext cx="25482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1"/>
                </a:solidFill>
                <a:latin typeface="Bebas Neue"/>
                <a:ea typeface="Bebas Neue"/>
                <a:cs typeface="Bebas Neue"/>
                <a:sym typeface="Bebas Neue"/>
              </a:rPr>
              <a:t>STUDENTS CHOOSE ONE OF FOUR PATHWAYS AFTER THE 9TH GRADE:</a:t>
            </a:r>
            <a:endParaRPr sz="1700">
              <a:solidFill>
                <a:schemeClr val="lt1"/>
              </a:solidFill>
              <a:latin typeface="Bebas Neue"/>
              <a:ea typeface="Bebas Neue"/>
              <a:cs typeface="Bebas Neue"/>
              <a:sym typeface="Bebas Neue"/>
            </a:endParaRPr>
          </a:p>
          <a:p>
            <a:pPr indent="0" lvl="0" marL="0" rtl="0" algn="l">
              <a:spcBef>
                <a:spcPts val="0"/>
              </a:spcBef>
              <a:spcAft>
                <a:spcPts val="0"/>
              </a:spcAft>
              <a:buNone/>
            </a:pPr>
            <a:r>
              <a:t/>
            </a:r>
            <a:endParaRPr sz="17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900">
                <a:solidFill>
                  <a:schemeClr val="lt1"/>
                </a:solidFill>
                <a:latin typeface="Bebas Neue"/>
                <a:ea typeface="Bebas Neue"/>
                <a:cs typeface="Bebas Neue"/>
                <a:sym typeface="Bebas Neue"/>
              </a:rPr>
              <a:t>-COMPUTATIONAL SCIENCE &amp; CYBERSECURITY</a:t>
            </a:r>
            <a:endParaRPr sz="19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900">
                <a:solidFill>
                  <a:schemeClr val="lt1"/>
                </a:solidFill>
                <a:latin typeface="Bebas Neue"/>
                <a:ea typeface="Bebas Neue"/>
                <a:cs typeface="Bebas Neue"/>
                <a:sym typeface="Bebas Neue"/>
              </a:rPr>
              <a:t>-PHYSICS, MECHANICS, &amp; ENGINEERING</a:t>
            </a:r>
            <a:endParaRPr sz="19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900">
                <a:solidFill>
                  <a:schemeClr val="lt1"/>
                </a:solidFill>
                <a:latin typeface="Bebas Neue"/>
                <a:ea typeface="Bebas Neue"/>
                <a:cs typeface="Bebas Neue"/>
                <a:sym typeface="Bebas Neue"/>
              </a:rPr>
              <a:t>-ADVANCED INQUIRY &amp; RESEARCH</a:t>
            </a:r>
            <a:endParaRPr sz="1900">
              <a:solidFill>
                <a:schemeClr val="lt1"/>
              </a:solidFill>
              <a:latin typeface="Bebas Neue"/>
              <a:ea typeface="Bebas Neue"/>
              <a:cs typeface="Bebas Neue"/>
              <a:sym typeface="Bebas Neue"/>
            </a:endParaRPr>
          </a:p>
          <a:p>
            <a:pPr indent="0" lvl="0" marL="0" rtl="0" algn="l">
              <a:spcBef>
                <a:spcPts val="0"/>
              </a:spcBef>
              <a:spcAft>
                <a:spcPts val="0"/>
              </a:spcAft>
              <a:buNone/>
            </a:pPr>
            <a:r>
              <a:rPr lang="en" sz="1900">
                <a:solidFill>
                  <a:schemeClr val="lt1"/>
                </a:solidFill>
                <a:latin typeface="Bebas Neue"/>
                <a:ea typeface="Bebas Neue"/>
                <a:cs typeface="Bebas Neue"/>
                <a:sym typeface="Bebas Neue"/>
              </a:rPr>
              <a:t>-DESIGN THINKING</a:t>
            </a:r>
            <a:endParaRPr sz="1900">
              <a:solidFill>
                <a:schemeClr val="lt1"/>
              </a:solidFill>
              <a:latin typeface="Bebas Neue"/>
              <a:ea typeface="Bebas Neue"/>
              <a:cs typeface="Bebas Neue"/>
              <a:sym typeface="Bebas Neue"/>
            </a:endParaRPr>
          </a:p>
          <a:p>
            <a:pPr indent="0" lvl="0" marL="0" rtl="0" algn="l">
              <a:spcBef>
                <a:spcPts val="0"/>
              </a:spcBef>
              <a:spcAft>
                <a:spcPts val="0"/>
              </a:spcAft>
              <a:buNone/>
            </a:pPr>
            <a:r>
              <a:t/>
            </a:r>
            <a:endParaRPr sz="1700">
              <a:solidFill>
                <a:schemeClr val="lt1"/>
              </a:solidFill>
              <a:latin typeface="Bebas Neue"/>
              <a:ea typeface="Bebas Neue"/>
              <a:cs typeface="Bebas Neue"/>
              <a:sym typeface="Bebas Neue"/>
            </a:endParaRPr>
          </a:p>
          <a:p>
            <a:pPr indent="0" lvl="0" marL="0" rtl="0" algn="l">
              <a:spcBef>
                <a:spcPts val="0"/>
              </a:spcBef>
              <a:spcAft>
                <a:spcPts val="0"/>
              </a:spcAft>
              <a:buNone/>
            </a:pPr>
            <a:r>
              <a:rPr i="1" lang="en" sz="1300">
                <a:solidFill>
                  <a:schemeClr val="lt1"/>
                </a:solidFill>
                <a:latin typeface="Bebas Neue"/>
                <a:ea typeface="Bebas Neue"/>
                <a:cs typeface="Bebas Neue"/>
                <a:sym typeface="Bebas Neue"/>
              </a:rPr>
              <a:t>STUDENTS ARE EXPOSED TO INTERNSHIPS, </a:t>
            </a:r>
            <a:r>
              <a:rPr i="1" lang="en" sz="1300">
                <a:solidFill>
                  <a:schemeClr val="lt1"/>
                </a:solidFill>
                <a:latin typeface="Bebas Neue"/>
                <a:ea typeface="Bebas Neue"/>
                <a:cs typeface="Bebas Neue"/>
                <a:sym typeface="Bebas Neue"/>
              </a:rPr>
              <a:t>RESEARCH</a:t>
            </a:r>
            <a:r>
              <a:rPr i="1" lang="en" sz="1300">
                <a:solidFill>
                  <a:schemeClr val="lt1"/>
                </a:solidFill>
                <a:latin typeface="Bebas Neue"/>
                <a:ea typeface="Bebas Neue"/>
                <a:cs typeface="Bebas Neue"/>
                <a:sym typeface="Bebas Neue"/>
              </a:rPr>
              <a:t> EXPERIENCES, COMMUNITY SERVICE, COLLEGE VISITS, AND MUCH MORE!</a:t>
            </a:r>
            <a:endParaRPr i="1" sz="1300">
              <a:solidFill>
                <a:schemeClr val="lt1"/>
              </a:solidFill>
              <a:latin typeface="Bebas Neue"/>
              <a:ea typeface="Bebas Neue"/>
              <a:cs typeface="Bebas Neue"/>
              <a:sym typeface="Bebas Neue"/>
            </a:endParaRPr>
          </a:p>
        </p:txBody>
      </p:sp>
      <p:sp>
        <p:nvSpPr>
          <p:cNvPr id="93" name="Google Shape;93;p17"/>
          <p:cNvSpPr/>
          <p:nvPr/>
        </p:nvSpPr>
        <p:spPr>
          <a:xfrm>
            <a:off x="586325" y="212700"/>
            <a:ext cx="1078800" cy="97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4" name="Google Shape;94;p17"/>
          <p:cNvPicPr preferRelativeResize="0"/>
          <p:nvPr/>
        </p:nvPicPr>
        <p:blipFill>
          <a:blip r:embed="rId4">
            <a:alphaModFix/>
          </a:blip>
          <a:stretch>
            <a:fillRect/>
          </a:stretch>
        </p:blipFill>
        <p:spPr>
          <a:xfrm>
            <a:off x="657221" y="237713"/>
            <a:ext cx="934825" cy="923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nvSpPr>
        <p:spPr>
          <a:xfrm>
            <a:off x="4822113" y="1837925"/>
            <a:ext cx="3999000" cy="2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3700">
              <a:solidFill>
                <a:schemeClr val="lt1"/>
              </a:solidFill>
              <a:latin typeface="Bebas Neue"/>
              <a:ea typeface="Bebas Neue"/>
              <a:cs typeface="Bebas Neue"/>
              <a:sym typeface="Bebas Neue"/>
            </a:endParaRPr>
          </a:p>
        </p:txBody>
      </p:sp>
      <p:pic>
        <p:nvPicPr>
          <p:cNvPr id="100" name="Google Shape;100;p18"/>
          <p:cNvPicPr preferRelativeResize="0"/>
          <p:nvPr/>
        </p:nvPicPr>
        <p:blipFill rotWithShape="1">
          <a:blip r:embed="rId3">
            <a:alphaModFix/>
          </a:blip>
          <a:srcRect b="0" l="9156" r="0" t="0"/>
          <a:stretch/>
        </p:blipFill>
        <p:spPr>
          <a:xfrm>
            <a:off x="0" y="0"/>
            <a:ext cx="3296675" cy="5143501"/>
          </a:xfrm>
          <a:prstGeom prst="rect">
            <a:avLst/>
          </a:prstGeom>
          <a:noFill/>
          <a:ln>
            <a:noFill/>
          </a:ln>
        </p:spPr>
      </p:pic>
      <p:sp>
        <p:nvSpPr>
          <p:cNvPr id="101" name="Google Shape;101;p18"/>
          <p:cNvSpPr txBox="1"/>
          <p:nvPr/>
        </p:nvSpPr>
        <p:spPr>
          <a:xfrm>
            <a:off x="5013425" y="3094275"/>
            <a:ext cx="399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Bebas Neue"/>
              <a:ea typeface="Bebas Neue"/>
              <a:cs typeface="Bebas Neue"/>
              <a:sym typeface="Bebas Neue"/>
            </a:endParaRPr>
          </a:p>
          <a:p>
            <a:pPr indent="0" lvl="0" marL="0" rtl="0" algn="l">
              <a:spcBef>
                <a:spcPts val="0"/>
              </a:spcBef>
              <a:spcAft>
                <a:spcPts val="0"/>
              </a:spcAft>
              <a:buNone/>
            </a:pPr>
            <a:r>
              <a:t/>
            </a:r>
            <a:endParaRPr sz="1800">
              <a:solidFill>
                <a:schemeClr val="lt1"/>
              </a:solidFill>
              <a:latin typeface="Bebas Neue"/>
              <a:ea typeface="Bebas Neue"/>
              <a:cs typeface="Bebas Neue"/>
              <a:sym typeface="Bebas Neue"/>
            </a:endParaRPr>
          </a:p>
        </p:txBody>
      </p:sp>
      <p:sp>
        <p:nvSpPr>
          <p:cNvPr id="102" name="Google Shape;102;p18"/>
          <p:cNvSpPr txBox="1"/>
          <p:nvPr/>
        </p:nvSpPr>
        <p:spPr>
          <a:xfrm>
            <a:off x="3546675" y="100275"/>
            <a:ext cx="54273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300">
              <a:solidFill>
                <a:schemeClr val="lt1"/>
              </a:solidFill>
              <a:latin typeface="Bebas Neue"/>
              <a:ea typeface="Bebas Neue"/>
              <a:cs typeface="Bebas Neue"/>
              <a:sym typeface="Bebas Neue"/>
            </a:endParaRPr>
          </a:p>
          <a:p>
            <a:pPr indent="0" lvl="0" marL="0" rtl="0" algn="l">
              <a:spcBef>
                <a:spcPts val="0"/>
              </a:spcBef>
              <a:spcAft>
                <a:spcPts val="0"/>
              </a:spcAft>
              <a:buNone/>
            </a:pPr>
            <a:r>
              <a:t/>
            </a:r>
            <a:endParaRPr sz="1500">
              <a:solidFill>
                <a:schemeClr val="lt1"/>
              </a:solidFill>
              <a:latin typeface="Bebas Neue"/>
              <a:ea typeface="Bebas Neue"/>
              <a:cs typeface="Bebas Neue"/>
              <a:sym typeface="Bebas Neue"/>
            </a:endParaRPr>
          </a:p>
        </p:txBody>
      </p:sp>
      <p:pic>
        <p:nvPicPr>
          <p:cNvPr id="103" name="Google Shape;103;p18"/>
          <p:cNvPicPr preferRelativeResize="0"/>
          <p:nvPr/>
        </p:nvPicPr>
        <p:blipFill>
          <a:blip r:embed="rId4">
            <a:alphaModFix/>
          </a:blip>
          <a:stretch>
            <a:fillRect/>
          </a:stretch>
        </p:blipFill>
        <p:spPr>
          <a:xfrm>
            <a:off x="47376" y="0"/>
            <a:ext cx="1416950" cy="1677674"/>
          </a:xfrm>
          <a:prstGeom prst="rect">
            <a:avLst/>
          </a:prstGeom>
          <a:noFill/>
          <a:ln>
            <a:noFill/>
          </a:ln>
        </p:spPr>
      </p:pic>
      <p:sp>
        <p:nvSpPr>
          <p:cNvPr id="104" name="Google Shape;104;p18"/>
          <p:cNvSpPr txBox="1"/>
          <p:nvPr/>
        </p:nvSpPr>
        <p:spPr>
          <a:xfrm>
            <a:off x="3572550" y="329600"/>
            <a:ext cx="4859100" cy="4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lt1"/>
                </a:solidFill>
              </a:rPr>
              <a:t>Come Visit Us!</a:t>
            </a:r>
            <a:endParaRPr sz="3300">
              <a:solidFill>
                <a:schemeClr val="lt1"/>
              </a:solidFill>
            </a:endParaRPr>
          </a:p>
        </p:txBody>
      </p:sp>
      <p:sp>
        <p:nvSpPr>
          <p:cNvPr id="105" name="Google Shape;105;p18"/>
          <p:cNvSpPr txBox="1"/>
          <p:nvPr/>
        </p:nvSpPr>
        <p:spPr>
          <a:xfrm>
            <a:off x="3572550" y="1504650"/>
            <a:ext cx="5076300" cy="21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FFFFFF"/>
                </a:solidFill>
              </a:rPr>
              <a:t>Upcoming Tour Dates:</a:t>
            </a:r>
            <a:endParaRPr b="1" sz="2800">
              <a:solidFill>
                <a:srgbClr val="FFFFFF"/>
              </a:solidFill>
            </a:endParaRPr>
          </a:p>
          <a:p>
            <a:pPr indent="0" lvl="0" marL="0" rtl="0" algn="l">
              <a:spcBef>
                <a:spcPts val="0"/>
              </a:spcBef>
              <a:spcAft>
                <a:spcPts val="0"/>
              </a:spcAft>
              <a:buNone/>
            </a:pPr>
            <a:r>
              <a:t/>
            </a:r>
            <a:endParaRPr b="1" sz="2800">
              <a:solidFill>
                <a:schemeClr val="lt1"/>
              </a:solidFill>
            </a:endParaRPr>
          </a:p>
          <a:p>
            <a:pPr indent="-406400" lvl="0" marL="457200" rtl="0" algn="l">
              <a:spcBef>
                <a:spcPts val="0"/>
              </a:spcBef>
              <a:spcAft>
                <a:spcPts val="0"/>
              </a:spcAft>
              <a:buClr>
                <a:schemeClr val="lt1"/>
              </a:buClr>
              <a:buSzPts val="2800"/>
              <a:buChar char="-"/>
            </a:pPr>
            <a:r>
              <a:rPr b="1" lang="en" sz="2800">
                <a:solidFill>
                  <a:schemeClr val="lt1"/>
                </a:solidFill>
              </a:rPr>
              <a:t>2/7, 11:15 a.m. </a:t>
            </a:r>
            <a:endParaRPr b="1" sz="2800">
              <a:solidFill>
                <a:schemeClr val="lt1"/>
              </a:solidFill>
            </a:endParaRPr>
          </a:p>
          <a:p>
            <a:pPr indent="-406400" lvl="0" marL="457200" rtl="0" algn="l">
              <a:spcBef>
                <a:spcPts val="0"/>
              </a:spcBef>
              <a:spcAft>
                <a:spcPts val="0"/>
              </a:spcAft>
              <a:buClr>
                <a:schemeClr val="lt1"/>
              </a:buClr>
              <a:buSzPts val="2800"/>
              <a:buChar char="-"/>
            </a:pPr>
            <a:r>
              <a:rPr b="1" lang="en" sz="2800">
                <a:solidFill>
                  <a:schemeClr val="lt1"/>
                </a:solidFill>
              </a:rPr>
              <a:t>2/15, 3:15 p.m. </a:t>
            </a:r>
            <a:endParaRPr b="1" sz="2800">
              <a:solidFill>
                <a:schemeClr val="lt1"/>
              </a:solidFill>
            </a:endParaRPr>
          </a:p>
          <a:p>
            <a:pPr indent="-406400" lvl="0" marL="457200" rtl="0" algn="l">
              <a:spcBef>
                <a:spcPts val="0"/>
              </a:spcBef>
              <a:spcAft>
                <a:spcPts val="0"/>
              </a:spcAft>
              <a:buClr>
                <a:schemeClr val="lt1"/>
              </a:buClr>
              <a:buSzPts val="2800"/>
              <a:buChar char="-"/>
            </a:pPr>
            <a:r>
              <a:rPr b="1" lang="en" sz="2800">
                <a:solidFill>
                  <a:srgbClr val="FFFFFF"/>
                </a:solidFill>
              </a:rPr>
              <a:t>2/20, 9:45 a.m.</a:t>
            </a:r>
            <a:r>
              <a:rPr lang="en" sz="2800">
                <a:solidFill>
                  <a:schemeClr val="dk2"/>
                </a:solidFill>
              </a:rPr>
              <a:t> </a:t>
            </a:r>
            <a:endParaRPr sz="2800">
              <a:solidFill>
                <a:schemeClr val="dk2"/>
              </a:solidFill>
            </a:endParaRPr>
          </a:p>
          <a:p>
            <a:pPr indent="0" lvl="0" marL="0" rtl="0" algn="l">
              <a:spcBef>
                <a:spcPts val="0"/>
              </a:spcBef>
              <a:spcAft>
                <a:spcPts val="0"/>
              </a:spcAft>
              <a:buNone/>
            </a:pPr>
            <a:r>
              <a:t/>
            </a:r>
            <a:endParaRPr sz="2800">
              <a:solidFill>
                <a:schemeClr val="dk2"/>
              </a:solidFill>
            </a:endParaRPr>
          </a:p>
          <a:p>
            <a:pPr indent="0" lvl="0" marL="0" rtl="0" algn="l">
              <a:spcBef>
                <a:spcPts val="0"/>
              </a:spcBef>
              <a:spcAft>
                <a:spcPts val="0"/>
              </a:spcAft>
              <a:buNone/>
            </a:pPr>
            <a:r>
              <a:rPr lang="en" sz="2400">
                <a:solidFill>
                  <a:schemeClr val="lt1"/>
                </a:solidFill>
              </a:rPr>
              <a:t>Sign up on our website</a:t>
            </a:r>
            <a:endParaRPr sz="24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